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15"/>
  </p:notesMasterIdLst>
  <p:handoutMasterIdLst>
    <p:handoutMasterId r:id="rId16"/>
  </p:handoutMasterIdLst>
  <p:sldIdLst>
    <p:sldId id="315" r:id="rId5"/>
    <p:sldId id="266" r:id="rId6"/>
    <p:sldId id="257" r:id="rId7"/>
    <p:sldId id="317" r:id="rId8"/>
    <p:sldId id="324" r:id="rId9"/>
    <p:sldId id="323" r:id="rId10"/>
    <p:sldId id="320" r:id="rId11"/>
    <p:sldId id="318" r:id="rId12"/>
    <p:sldId id="322" r:id="rId13"/>
    <p:sldId id="31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AA1BD55-57CD-466E-0725-B6CBA11E0D12}" name="Lauren Weldy (ALLEGIS GROUP SERVICES)" initials="LW" userId="S::v-lweldy@microsoft.com::07a2285c-a352-4b96-8658-ecc34365c1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>
        <p:scale>
          <a:sx n="1" d="2"/>
          <a:sy n="1" d="2"/>
        </p:scale>
        <p:origin x="2640" y="28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068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494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186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3045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241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508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505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400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9259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134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361923"/>
            <a:ext cx="6623040" cy="1421898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A5BF-04A6-2B17-0703-8419C4DB97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87399" y="2916772"/>
            <a:ext cx="6622819" cy="2852639"/>
          </a:xfrm>
        </p:spPr>
        <p:txBody>
          <a:bodyPr anchor="t"/>
          <a:lstStyle>
            <a:lvl1pPr marL="0" indent="0">
              <a:lnSpc>
                <a:spcPct val="125000"/>
              </a:lnSpc>
              <a:spcAft>
                <a:spcPts val="600"/>
              </a:spcAft>
              <a:buNone/>
              <a:defRPr sz="2000" b="0"/>
            </a:lvl1pPr>
            <a:lvl2pPr>
              <a:lnSpc>
                <a:spcPct val="125000"/>
              </a:lnSpc>
              <a:spcAft>
                <a:spcPts val="600"/>
              </a:spcAft>
              <a:defRPr/>
            </a:lvl2pPr>
            <a:lvl3pPr>
              <a:lnSpc>
                <a:spcPct val="125000"/>
              </a:lnSpc>
              <a:spcAft>
                <a:spcPts val="600"/>
              </a:spcAft>
              <a:defRPr/>
            </a:lvl3pPr>
            <a:lvl4pPr>
              <a:lnSpc>
                <a:spcPct val="125000"/>
              </a:lnSpc>
              <a:spcAft>
                <a:spcPts val="600"/>
              </a:spcAft>
              <a:defRPr/>
            </a:lvl4pPr>
            <a:lvl5pPr>
              <a:lnSpc>
                <a:spcPct val="125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r>
              <a:rPr lang="en-US" dirty="0"/>
              <a:t>9/8/20XX</a:t>
            </a:r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 sz="1200" b="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79D74E-6357-D3E7-30C0-09B4B82B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3482" y="1095507"/>
            <a:ext cx="3997653" cy="50168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26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25689"/>
            <a:ext cx="12192000" cy="52017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629" y="825687"/>
            <a:ext cx="9643772" cy="5201730"/>
          </a:xfrm>
        </p:spPr>
        <p:txBody>
          <a:bodyPr tIns="182880" anchor="ctr" anchorCtr="0">
            <a:noAutofit/>
          </a:bodyPr>
          <a:lstStyle>
            <a:lvl1pPr algn="l"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89696"/>
            <a:ext cx="1070775" cy="5077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5851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A64FF-37A7-4837-8033-CBEA22697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896046"/>
            <a:ext cx="1070775" cy="5077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C0C09F-8990-542B-199E-E6FADE2FE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0"/>
            <a:ext cx="1070775" cy="825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F60C3-341E-9533-2415-66360A254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5" y="6027421"/>
            <a:ext cx="1070775" cy="830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53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0543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492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9701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393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577DAF6-32DC-E740-4657-740F5997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D41C6-BD72-33BC-51AF-7F60EE24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25689"/>
            <a:ext cx="12192000" cy="52017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B6E83-8DBD-D483-847E-6A2675FB6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89696"/>
            <a:ext cx="1070775" cy="5077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53BD1-6441-04E9-350B-1F3231051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3F014-0C1A-E7A9-B4C3-5A356D5A5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5851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08D876-13A3-24F7-2F98-FBC6B6629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896046"/>
            <a:ext cx="1070775" cy="5077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D762B4-ED5A-98D3-6AC6-D569FFAF5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0"/>
            <a:ext cx="1070775" cy="825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241A0-129A-CF2C-D9D3-825E82A7D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5" y="6027421"/>
            <a:ext cx="1070775" cy="830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52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59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214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816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7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682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monkey with an eye patch&#10;&#10;Description automatically generated">
            <a:extLst>
              <a:ext uri="{FF2B5EF4-FFF2-40B4-BE49-F238E27FC236}">
                <a16:creationId xmlns:a16="http://schemas.microsoft.com/office/drawing/2014/main" id="{28D41FDC-58DA-5BE7-4054-1105C5BBF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91" r="8575"/>
          <a:stretch/>
        </p:blipFill>
        <p:spPr>
          <a:xfrm>
            <a:off x="9846734" y="4514850"/>
            <a:ext cx="2023922" cy="1841415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C86A0794-3CFF-9D1C-74F4-7A31AB7FEAC8}"/>
              </a:ext>
            </a:extLst>
          </p:cNvPr>
          <p:cNvSpPr txBox="1">
            <a:spLocks/>
          </p:cNvSpPr>
          <p:nvPr/>
        </p:nvSpPr>
        <p:spPr>
          <a:xfrm>
            <a:off x="9702779" y="4182057"/>
            <a:ext cx="2311832" cy="4851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L" sz="1800" dirty="0"/>
              <a:t>Presented by</a:t>
            </a:r>
            <a:endParaRPr lang="en-US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1F4750-889E-0104-AF9C-F675B1FF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5" y="-1339363"/>
            <a:ext cx="10711200" cy="80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0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77C9-F8E1-498B-D444-9D490882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600075"/>
            <a:ext cx="4419600" cy="866775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NL" sz="2200" dirty="0"/>
              <a:t>Inspiration: Item/Skill progression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1446C63A-B309-6E2A-3DC0-26D1F6D9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3524855" cy="1540144"/>
          </a:xfrm>
        </p:spPr>
        <p:txBody>
          <a:bodyPr anchor="t">
            <a:normAutofit/>
          </a:bodyPr>
          <a:lstStyle/>
          <a:p>
            <a:r>
              <a:rPr lang="en-NL" sz="1600" dirty="0"/>
              <a:t>Risk of Rain has approx. 186 different items along with 7 different rarities</a:t>
            </a:r>
          </a:p>
          <a:p>
            <a:r>
              <a:rPr lang="en-NL" sz="1600" dirty="0"/>
              <a:t>Items can be split between 2 types; passive and active items</a:t>
            </a:r>
            <a:endParaRPr lang="en-US" sz="1600" dirty="0"/>
          </a:p>
        </p:txBody>
      </p:sp>
      <p:pic>
        <p:nvPicPr>
          <p:cNvPr id="3081" name="Picture 308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1F5A0C4-6AC1-DB95-C0A9-F53A440E8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-397" r="30986" b="-397"/>
          <a:stretch/>
        </p:blipFill>
        <p:spPr bwMode="auto">
          <a:xfrm>
            <a:off x="4603622" y="-46104"/>
            <a:ext cx="7588378" cy="6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rrow Down with solid fill">
            <a:extLst>
              <a:ext uri="{FF2B5EF4-FFF2-40B4-BE49-F238E27FC236}">
                <a16:creationId xmlns:a16="http://schemas.microsoft.com/office/drawing/2014/main" id="{96713850-4396-C225-5FE6-BD417E0E9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5950" y="3272593"/>
            <a:ext cx="914400" cy="675692"/>
          </a:xfrm>
          <a:prstGeom prst="rect">
            <a:avLst/>
          </a:prstGeom>
        </p:spPr>
      </p:pic>
      <p:sp>
        <p:nvSpPr>
          <p:cNvPr id="7" name="Content Placeholder 3077">
            <a:extLst>
              <a:ext uri="{FF2B5EF4-FFF2-40B4-BE49-F238E27FC236}">
                <a16:creationId xmlns:a16="http://schemas.microsoft.com/office/drawing/2014/main" id="{886B660A-CB10-7462-FEE1-3F900827FDA0}"/>
              </a:ext>
            </a:extLst>
          </p:cNvPr>
          <p:cNvSpPr txBox="1">
            <a:spLocks/>
          </p:cNvSpPr>
          <p:nvPr/>
        </p:nvSpPr>
        <p:spPr>
          <a:xfrm>
            <a:off x="913794" y="4058881"/>
            <a:ext cx="3524855" cy="20806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NL" sz="1600" dirty="0" err="1"/>
              <a:t>Crusadeon</a:t>
            </a:r>
            <a:r>
              <a:rPr lang="en-NL" sz="1600" dirty="0"/>
              <a:t> </a:t>
            </a:r>
          </a:p>
          <a:p>
            <a:r>
              <a:rPr lang="en-NL" sz="1600" dirty="0"/>
              <a:t>Items can be split between 2 types; passive and active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22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Agenda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EB58E2-A9A0-481A-8B5B-381B836CE4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5398" y="1115568"/>
            <a:ext cx="6245352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</a:t>
            </a:r>
            <a:r>
              <a:rPr lang="en-NL" dirty="0"/>
              <a:t> to team </a:t>
            </a:r>
          </a:p>
          <a:p>
            <a:r>
              <a:rPr lang="en-NL" dirty="0"/>
              <a:t>Summary of </a:t>
            </a:r>
            <a:r>
              <a:rPr lang="en-NL" dirty="0" err="1"/>
              <a:t>Crusadeon</a:t>
            </a:r>
            <a:endParaRPr lang="en-NL" dirty="0"/>
          </a:p>
          <a:p>
            <a:r>
              <a:rPr lang="en-NL" dirty="0"/>
              <a:t>Design challenge</a:t>
            </a:r>
          </a:p>
          <a:p>
            <a:r>
              <a:rPr lang="en-NL" dirty="0"/>
              <a:t>Story</a:t>
            </a:r>
            <a:endParaRPr lang="en-US" dirty="0"/>
          </a:p>
          <a:p>
            <a:r>
              <a:rPr lang="en-NL" dirty="0"/>
              <a:t>Level design</a:t>
            </a:r>
            <a:endParaRPr lang="en-US" dirty="0"/>
          </a:p>
          <a:p>
            <a:r>
              <a:rPr lang="en-NL" dirty="0"/>
              <a:t>Inspirations for combat &amp; item/skill progression</a:t>
            </a:r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7580CB-E42D-7534-4421-04ACD78A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91" y="215854"/>
            <a:ext cx="10353762" cy="970450"/>
          </a:xfrm>
        </p:spPr>
        <p:txBody>
          <a:bodyPr>
            <a:normAutofit/>
          </a:bodyPr>
          <a:lstStyle/>
          <a:p>
            <a:pPr algn="ctr"/>
            <a:r>
              <a:rPr lang="en-GB" sz="5200" dirty="0"/>
              <a:t>The Team</a:t>
            </a:r>
            <a:endParaRPr lang="en-NL" sz="52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B6F385-5845-EFF6-6FB4-3D3157AD2DD9}"/>
              </a:ext>
            </a:extLst>
          </p:cNvPr>
          <p:cNvGrpSpPr/>
          <p:nvPr/>
        </p:nvGrpSpPr>
        <p:grpSpPr>
          <a:xfrm>
            <a:off x="852237" y="2070361"/>
            <a:ext cx="2510671" cy="1737574"/>
            <a:chOff x="1225421" y="4154079"/>
            <a:chExt cx="2258008" cy="156271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0872D70-9E8A-B5F9-AA79-B88CA0637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923350" y="4154079"/>
              <a:ext cx="86214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D78B16-B7CA-5183-F489-F021EA775FE8}"/>
                </a:ext>
              </a:extLst>
            </p:cNvPr>
            <p:cNvSpPr txBox="1"/>
            <p:nvPr/>
          </p:nvSpPr>
          <p:spPr>
            <a:xfrm>
              <a:off x="1225421" y="5080720"/>
              <a:ext cx="2258008" cy="636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14984">
                <a:spcAft>
                  <a:spcPts val="600"/>
                </a:spcAft>
              </a:pPr>
              <a:r>
                <a:rPr lang="en-NL" sz="199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Davey van den </a:t>
              </a:r>
              <a:r>
                <a:rPr lang="en-NL" sz="1998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Eijnde</a:t>
              </a:r>
              <a:endParaRPr lang="en-NL" sz="1998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4CF5B0-FFC5-1590-4CAB-EEA17F7C5AFB}"/>
              </a:ext>
            </a:extLst>
          </p:cNvPr>
          <p:cNvGrpSpPr/>
          <p:nvPr/>
        </p:nvGrpSpPr>
        <p:grpSpPr>
          <a:xfrm>
            <a:off x="4835737" y="2053249"/>
            <a:ext cx="2510671" cy="1430118"/>
            <a:chOff x="1225421" y="4154079"/>
            <a:chExt cx="2258008" cy="1286196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3821E97-6744-0288-A3CB-58103F11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923350" y="4154079"/>
              <a:ext cx="862149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5AB665-7FCB-670D-BBC3-5C944BC0B3FA}"/>
                </a:ext>
              </a:extLst>
            </p:cNvPr>
            <p:cNvSpPr txBox="1"/>
            <p:nvPr/>
          </p:nvSpPr>
          <p:spPr>
            <a:xfrm>
              <a:off x="1225421" y="5080719"/>
              <a:ext cx="2258008" cy="359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14984">
                <a:spcAft>
                  <a:spcPts val="600"/>
                </a:spcAft>
              </a:pPr>
              <a:r>
                <a:rPr lang="en-NL" sz="199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Nathan Thus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B0419A-B241-C945-94F1-4BD3A6FC2C35}"/>
              </a:ext>
            </a:extLst>
          </p:cNvPr>
          <p:cNvGrpSpPr/>
          <p:nvPr/>
        </p:nvGrpSpPr>
        <p:grpSpPr>
          <a:xfrm>
            <a:off x="8674400" y="2053235"/>
            <a:ext cx="2510671" cy="1430118"/>
            <a:chOff x="1225421" y="4154079"/>
            <a:chExt cx="2258008" cy="128619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959153C-3A88-D8C7-5EED-0D3094383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923350" y="4154079"/>
              <a:ext cx="862149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1F4C3C-5798-D7EC-A6FB-C06EFE10C92B}"/>
                </a:ext>
              </a:extLst>
            </p:cNvPr>
            <p:cNvSpPr txBox="1"/>
            <p:nvPr/>
          </p:nvSpPr>
          <p:spPr>
            <a:xfrm>
              <a:off x="1225421" y="5080719"/>
              <a:ext cx="2258008" cy="359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14984">
                <a:spcAft>
                  <a:spcPts val="600"/>
                </a:spcAft>
              </a:pPr>
              <a:r>
                <a:rPr lang="en-NL" sz="199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Sander Noordzij</a:t>
              </a:r>
              <a:endParaRPr lang="en-NL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C6AD8D-FD2A-528E-D109-316708537D9E}"/>
              </a:ext>
            </a:extLst>
          </p:cNvPr>
          <p:cNvGrpSpPr/>
          <p:nvPr/>
        </p:nvGrpSpPr>
        <p:grpSpPr>
          <a:xfrm>
            <a:off x="836746" y="4578796"/>
            <a:ext cx="2510671" cy="1430118"/>
            <a:chOff x="1225421" y="4154079"/>
            <a:chExt cx="2258008" cy="1286196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89DD600C-BBEC-7CA8-C5D3-0A3AF2C2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23350" y="4154079"/>
              <a:ext cx="862149" cy="914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39F030-0234-1A28-F0D2-DCCFC4D0B328}"/>
                </a:ext>
              </a:extLst>
            </p:cNvPr>
            <p:cNvSpPr txBox="1"/>
            <p:nvPr/>
          </p:nvSpPr>
          <p:spPr>
            <a:xfrm>
              <a:off x="1225421" y="5080719"/>
              <a:ext cx="2258008" cy="359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14984">
                <a:spcAft>
                  <a:spcPts val="600"/>
                </a:spcAft>
              </a:pPr>
              <a:r>
                <a:rPr lang="en-NL" sz="199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Tim </a:t>
              </a:r>
              <a:r>
                <a:rPr lang="en-NL" sz="1998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Meijvogel</a:t>
              </a:r>
              <a:endParaRPr lang="en-NL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7CD7FD-3FE8-8CF5-0EA9-829BC0A97013}"/>
              </a:ext>
            </a:extLst>
          </p:cNvPr>
          <p:cNvGrpSpPr/>
          <p:nvPr/>
        </p:nvGrpSpPr>
        <p:grpSpPr>
          <a:xfrm>
            <a:off x="4835737" y="4578796"/>
            <a:ext cx="2510671" cy="1430118"/>
            <a:chOff x="1225421" y="4154079"/>
            <a:chExt cx="2258008" cy="1286196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5B56278-9CE4-1713-949A-9BD3ADAA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923350" y="4154079"/>
              <a:ext cx="862149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0EEF68-036B-BCDD-AD6E-8829601E8C16}"/>
                </a:ext>
              </a:extLst>
            </p:cNvPr>
            <p:cNvSpPr txBox="1"/>
            <p:nvPr/>
          </p:nvSpPr>
          <p:spPr>
            <a:xfrm>
              <a:off x="1225421" y="5080719"/>
              <a:ext cx="2258008" cy="359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14984">
                <a:spcAft>
                  <a:spcPts val="600"/>
                </a:spcAft>
              </a:pPr>
              <a:r>
                <a:rPr lang="en-NL" sz="199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Paul Jutte</a:t>
              </a:r>
              <a:endParaRPr lang="en-NL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9F6695-D399-3BE2-B211-E1E94609D816}"/>
              </a:ext>
            </a:extLst>
          </p:cNvPr>
          <p:cNvGrpSpPr/>
          <p:nvPr/>
        </p:nvGrpSpPr>
        <p:grpSpPr>
          <a:xfrm>
            <a:off x="8829094" y="4550279"/>
            <a:ext cx="2510671" cy="1430118"/>
            <a:chOff x="1225421" y="4154079"/>
            <a:chExt cx="2258008" cy="12861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6981DE66-E734-6501-BFCD-F82E8BEF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923350" y="4154079"/>
              <a:ext cx="862149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68EFC6-8CD0-26CD-385E-97A10990D748}"/>
                </a:ext>
              </a:extLst>
            </p:cNvPr>
            <p:cNvSpPr txBox="1"/>
            <p:nvPr/>
          </p:nvSpPr>
          <p:spPr>
            <a:xfrm>
              <a:off x="1225421" y="5080719"/>
              <a:ext cx="2258008" cy="359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14984">
                <a:spcAft>
                  <a:spcPts val="600"/>
                </a:spcAft>
              </a:pPr>
              <a:r>
                <a:rPr lang="en-NL" sz="199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Willem de </a:t>
              </a:r>
              <a:r>
                <a:rPr lang="en-NL" sz="1998" dirty="0"/>
                <a:t>V</a:t>
              </a:r>
              <a:r>
                <a:rPr lang="en-NL" sz="199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ries</a:t>
              </a:r>
              <a:endParaRPr lang="en-NL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ED43814-335D-D2F6-5BA3-9CDD0818E1C3}"/>
              </a:ext>
            </a:extLst>
          </p:cNvPr>
          <p:cNvSpPr txBox="1"/>
          <p:nvPr/>
        </p:nvSpPr>
        <p:spPr>
          <a:xfrm>
            <a:off x="1276350" y="1683903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Creative Director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9A96C-88B2-923C-5033-A3DADB1CB8C1}"/>
              </a:ext>
            </a:extLst>
          </p:cNvPr>
          <p:cNvSpPr txBox="1"/>
          <p:nvPr/>
        </p:nvSpPr>
        <p:spPr>
          <a:xfrm>
            <a:off x="5007516" y="1683903"/>
            <a:ext cx="232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Master of the Frames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EE516-2096-17EF-B7FA-E2666F481D8F}"/>
              </a:ext>
            </a:extLst>
          </p:cNvPr>
          <p:cNvSpPr txBox="1"/>
          <p:nvPr/>
        </p:nvSpPr>
        <p:spPr>
          <a:xfrm>
            <a:off x="9103354" y="1686761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Scrum Master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474FF-53CC-1E9C-34C8-D74D4AC82809}"/>
              </a:ext>
            </a:extLst>
          </p:cNvPr>
          <p:cNvSpPr txBox="1"/>
          <p:nvPr/>
        </p:nvSpPr>
        <p:spPr>
          <a:xfrm>
            <a:off x="1449560" y="425286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Programmer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325C6-835E-805E-E9B8-18A8E1F7498C}"/>
              </a:ext>
            </a:extLst>
          </p:cNvPr>
          <p:cNvSpPr txBox="1"/>
          <p:nvPr/>
        </p:nvSpPr>
        <p:spPr>
          <a:xfrm>
            <a:off x="5234064" y="4253814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Programmer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7E0887-F68E-3677-F19A-26DDAC1F97D8}"/>
              </a:ext>
            </a:extLst>
          </p:cNvPr>
          <p:cNvSpPr txBox="1"/>
          <p:nvPr/>
        </p:nvSpPr>
        <p:spPr>
          <a:xfrm>
            <a:off x="9627203" y="4252869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Artist</a:t>
            </a:r>
          </a:p>
        </p:txBody>
      </p:sp>
    </p:spTree>
    <p:extLst>
      <p:ext uri="{BB962C8B-B14F-4D97-AF65-F5344CB8AC3E}">
        <p14:creationId xmlns:p14="http://schemas.microsoft.com/office/powerpoint/2010/main" val="42374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1B53DB-44F8-2414-6119-A5D9B115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 err="1"/>
              <a:t>Crusadeon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6C92AB-304D-9377-DD84-CBB9E673C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 err="1"/>
              <a:t>Roguelite</a:t>
            </a:r>
            <a:r>
              <a:rPr lang="en-NL" dirty="0"/>
              <a:t> game with combat based on Hades and item &amp; skill progression from Risk of Rain series. </a:t>
            </a:r>
          </a:p>
          <a:p>
            <a:r>
              <a:rPr lang="en-NL" dirty="0"/>
              <a:t>You play as The Crusader, a revived warrior with a thirst for revenge</a:t>
            </a:r>
          </a:p>
          <a:p>
            <a:r>
              <a:rPr lang="en-NL" dirty="0"/>
              <a:t>Art style is high resolution Lo-poly 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15BBACC-5943-FA5B-37D3-9E93C429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10" y="4101095"/>
            <a:ext cx="4471507" cy="22988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FD8EA-203C-95A9-9985-EF126A7E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4097727"/>
            <a:ext cx="4515109" cy="22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9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8-3EB3-1A15-B47D-F722B249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1A71-765A-73B8-8408-73AED9936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943" y="1399623"/>
            <a:ext cx="4978724" cy="4058751"/>
          </a:xfrm>
        </p:spPr>
        <p:txBody>
          <a:bodyPr/>
          <a:lstStyle/>
          <a:p>
            <a:r>
              <a:rPr lang="en-NL" dirty="0"/>
              <a:t>Revived by God with a mission to slay the Vikings (along with their heathen Gods)</a:t>
            </a:r>
          </a:p>
          <a:p>
            <a:endParaRPr lang="en-NL" dirty="0"/>
          </a:p>
          <a:p>
            <a:r>
              <a:rPr lang="en-NL" dirty="0"/>
              <a:t>Has access to 3 abilities</a:t>
            </a:r>
          </a:p>
          <a:p>
            <a:pPr marL="36900" indent="0">
              <a:buNone/>
            </a:pPr>
            <a:r>
              <a:rPr lang="en-NL" dirty="0"/>
              <a:t>	- Spear of Destiny (ranged attack)</a:t>
            </a:r>
          </a:p>
          <a:p>
            <a:pPr marL="36900" indent="0">
              <a:buNone/>
            </a:pPr>
            <a:r>
              <a:rPr lang="en-NL" dirty="0"/>
              <a:t>	- Sacred Wave (knockback ability)</a:t>
            </a:r>
          </a:p>
          <a:p>
            <a:pPr marL="36900" indent="0">
              <a:buNone/>
            </a:pPr>
            <a:r>
              <a:rPr lang="en-NL" dirty="0"/>
              <a:t>	- Judgment (</a:t>
            </a:r>
            <a:r>
              <a:rPr lang="en-NL" dirty="0" err="1"/>
              <a:t>AoE</a:t>
            </a:r>
            <a:r>
              <a:rPr lang="en-NL" dirty="0"/>
              <a:t> attack) 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6C7B2B8-1509-9A5E-F1C4-75AD0981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92" y="1421601"/>
            <a:ext cx="4309361" cy="401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8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C348-E033-D1E4-7E73-819A9ADE8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NL" dirty="0"/>
              <a:t>Design Challenge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8777-9B4B-93BA-F78D-80DDA3DBDD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530178"/>
              </p:ext>
            </p:extLst>
          </p:nvPr>
        </p:nvGraphicFramePr>
        <p:xfrm>
          <a:off x="914400" y="2190725"/>
          <a:ext cx="10353676" cy="314171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316845">
                  <a:extLst>
                    <a:ext uri="{9D8B030D-6E8A-4147-A177-3AD203B41FA5}">
                      <a16:colId xmlns:a16="http://schemas.microsoft.com/office/drawing/2014/main" val="339198227"/>
                    </a:ext>
                  </a:extLst>
                </a:gridCol>
                <a:gridCol w="8036831">
                  <a:extLst>
                    <a:ext uri="{9D8B030D-6E8A-4147-A177-3AD203B41FA5}">
                      <a16:colId xmlns:a16="http://schemas.microsoft.com/office/drawing/2014/main" val="329894430"/>
                    </a:ext>
                  </a:extLst>
                </a:gridCol>
              </a:tblGrid>
              <a:tr h="553886">
                <a:tc>
                  <a:txBody>
                    <a:bodyPr/>
                    <a:lstStyle/>
                    <a:p>
                      <a:pPr algn="ctr"/>
                      <a:r>
                        <a:rPr lang="en-NL" sz="2400" b="1" cap="none" spc="30">
                          <a:solidFill>
                            <a:schemeClr val="tx1"/>
                          </a:solidFill>
                        </a:rPr>
                        <a:t>Tag</a:t>
                      </a:r>
                    </a:p>
                  </a:txBody>
                  <a:tcPr marL="0" marR="13620" marT="68101" marB="6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2400" b="1" cap="none" spc="30" dirty="0">
                          <a:solidFill>
                            <a:schemeClr val="tx1"/>
                          </a:solidFill>
                        </a:rPr>
                        <a:t>Attributes</a:t>
                      </a:r>
                    </a:p>
                  </a:txBody>
                  <a:tcPr marL="0" marR="13620" marT="68101" marB="68101" anchor="ctr"/>
                </a:tc>
                <a:extLst>
                  <a:ext uri="{0D108BD9-81ED-4DB2-BD59-A6C34878D82A}">
                    <a16:rowId xmlns:a16="http://schemas.microsoft.com/office/drawing/2014/main" val="3777852443"/>
                  </a:ext>
                </a:extLst>
              </a:tr>
              <a:tr h="735488">
                <a:tc>
                  <a:txBody>
                    <a:bodyPr/>
                    <a:lstStyle/>
                    <a:p>
                      <a:r>
                        <a:rPr lang="en-NL" sz="1800" cap="none" spc="0" dirty="0">
                          <a:solidFill>
                            <a:schemeClr val="bg1"/>
                          </a:solidFill>
                        </a:rPr>
                        <a:t>Form of solution</a:t>
                      </a:r>
                    </a:p>
                  </a:txBody>
                  <a:tcPr marL="0" marR="136201" marT="68101" marB="68101"/>
                </a:tc>
                <a:tc>
                  <a:txBody>
                    <a:bodyPr/>
                    <a:lstStyle/>
                    <a:p>
                      <a:r>
                        <a:rPr lang="en-NL" sz="1800" cap="none" spc="0" dirty="0" err="1">
                          <a:solidFill>
                            <a:schemeClr val="bg1"/>
                          </a:solidFill>
                        </a:rPr>
                        <a:t>Roguelite</a:t>
                      </a:r>
                      <a:r>
                        <a:rPr lang="en-NL" sz="1800" cap="none" spc="0" dirty="0">
                          <a:solidFill>
                            <a:schemeClr val="bg1"/>
                          </a:solidFill>
                        </a:rPr>
                        <a:t> game with fast-paced combat inspired by Hades combined with the item progression system from Risk of Rain series</a:t>
                      </a:r>
                    </a:p>
                  </a:txBody>
                  <a:tcPr marL="0" marR="136201" marT="68101" marB="68101"/>
                </a:tc>
                <a:extLst>
                  <a:ext uri="{0D108BD9-81ED-4DB2-BD59-A6C34878D82A}">
                    <a16:rowId xmlns:a16="http://schemas.microsoft.com/office/drawing/2014/main" val="3104137893"/>
                  </a:ext>
                </a:extLst>
              </a:tr>
              <a:tr h="463085">
                <a:tc>
                  <a:txBody>
                    <a:bodyPr/>
                    <a:lstStyle/>
                    <a:p>
                      <a:r>
                        <a:rPr lang="en-NL" sz="1800" cap="none" spc="0">
                          <a:solidFill>
                            <a:schemeClr val="bg1"/>
                          </a:solidFill>
                        </a:rPr>
                        <a:t>Users</a:t>
                      </a:r>
                    </a:p>
                  </a:txBody>
                  <a:tcPr marL="68101" marR="136201" marT="68101" marB="68101"/>
                </a:tc>
                <a:tc>
                  <a:txBody>
                    <a:bodyPr/>
                    <a:lstStyle/>
                    <a:p>
                      <a:r>
                        <a:rPr lang="en-NL" sz="1800" cap="none" spc="0">
                          <a:solidFill>
                            <a:schemeClr val="bg1"/>
                          </a:solidFill>
                        </a:rPr>
                        <a:t>Players aged 16 and onwards</a:t>
                      </a:r>
                    </a:p>
                  </a:txBody>
                  <a:tcPr marL="68101" marR="136201" marT="68101" marB="68101"/>
                </a:tc>
                <a:extLst>
                  <a:ext uri="{0D108BD9-81ED-4DB2-BD59-A6C34878D82A}">
                    <a16:rowId xmlns:a16="http://schemas.microsoft.com/office/drawing/2014/main" val="1577253156"/>
                  </a:ext>
                </a:extLst>
              </a:tr>
              <a:tr h="463085">
                <a:tc>
                  <a:txBody>
                    <a:bodyPr/>
                    <a:lstStyle/>
                    <a:p>
                      <a:r>
                        <a:rPr lang="en-NL" sz="1800" cap="none" spc="0">
                          <a:solidFill>
                            <a:schemeClr val="bg1"/>
                          </a:solidFill>
                        </a:rPr>
                        <a:t>Context</a:t>
                      </a:r>
                    </a:p>
                  </a:txBody>
                  <a:tcPr marL="0" marR="136201" marT="68101" marB="68101"/>
                </a:tc>
                <a:tc>
                  <a:txBody>
                    <a:bodyPr/>
                    <a:lstStyle/>
                    <a:p>
                      <a:r>
                        <a:rPr lang="en-NL" sz="1800" cap="none" spc="0">
                          <a:solidFill>
                            <a:schemeClr val="bg1"/>
                          </a:solidFill>
                        </a:rPr>
                        <a:t>With an affinity towards </a:t>
                      </a:r>
                      <a:r>
                        <a:rPr lang="en-NL" sz="1800" cap="none" spc="0" err="1">
                          <a:solidFill>
                            <a:schemeClr val="bg1"/>
                          </a:solidFill>
                        </a:rPr>
                        <a:t>roguelite</a:t>
                      </a:r>
                      <a:r>
                        <a:rPr lang="en-NL" sz="1800" cap="none" spc="0">
                          <a:solidFill>
                            <a:schemeClr val="bg1"/>
                          </a:solidFill>
                        </a:rPr>
                        <a:t> games</a:t>
                      </a:r>
                    </a:p>
                  </a:txBody>
                  <a:tcPr marL="0" marR="136201" marT="68101" marB="68101"/>
                </a:tc>
                <a:extLst>
                  <a:ext uri="{0D108BD9-81ED-4DB2-BD59-A6C34878D82A}">
                    <a16:rowId xmlns:a16="http://schemas.microsoft.com/office/drawing/2014/main" val="602260705"/>
                  </a:ext>
                </a:extLst>
              </a:tr>
              <a:tr h="463085">
                <a:tc>
                  <a:txBody>
                    <a:bodyPr/>
                    <a:lstStyle/>
                    <a:p>
                      <a:r>
                        <a:rPr lang="en-NL" sz="1800" cap="none" spc="0">
                          <a:solidFill>
                            <a:schemeClr val="bg1"/>
                          </a:solidFill>
                        </a:rPr>
                        <a:t>Perform Activities</a:t>
                      </a:r>
                    </a:p>
                  </a:txBody>
                  <a:tcPr marL="68101" marR="136201" marT="68101" marB="68101"/>
                </a:tc>
                <a:tc>
                  <a:txBody>
                    <a:bodyPr/>
                    <a:lstStyle/>
                    <a:p>
                      <a:r>
                        <a:rPr lang="en-NL" sz="1800" cap="none" spc="0">
                          <a:solidFill>
                            <a:schemeClr val="bg1"/>
                          </a:solidFill>
                        </a:rPr>
                        <a:t>To empower themselves with a plethora of items and slay Vikings</a:t>
                      </a:r>
                    </a:p>
                  </a:txBody>
                  <a:tcPr marL="68101" marR="136201" marT="68101" marB="68101"/>
                </a:tc>
                <a:extLst>
                  <a:ext uri="{0D108BD9-81ED-4DB2-BD59-A6C34878D82A}">
                    <a16:rowId xmlns:a16="http://schemas.microsoft.com/office/drawing/2014/main" val="4137041396"/>
                  </a:ext>
                </a:extLst>
              </a:tr>
              <a:tr h="463085">
                <a:tc>
                  <a:txBody>
                    <a:bodyPr/>
                    <a:lstStyle/>
                    <a:p>
                      <a:r>
                        <a:rPr lang="en-NL" sz="1800" cap="none" spc="0">
                          <a:solidFill>
                            <a:schemeClr val="bg1"/>
                          </a:solidFill>
                        </a:rPr>
                        <a:t>Target Performance</a:t>
                      </a:r>
                    </a:p>
                  </a:txBody>
                  <a:tcPr marL="0" marR="136201" marT="68101" marB="68101"/>
                </a:tc>
                <a:tc>
                  <a:txBody>
                    <a:bodyPr/>
                    <a:lstStyle/>
                    <a:p>
                      <a:r>
                        <a:rPr lang="en-NL" sz="1800" cap="none" spc="0" dirty="0">
                          <a:solidFill>
                            <a:schemeClr val="bg1"/>
                          </a:solidFill>
                        </a:rPr>
                        <a:t>To enjoy a high adrenaline experience</a:t>
                      </a:r>
                    </a:p>
                  </a:txBody>
                  <a:tcPr marL="0" marR="136201" marT="68101" marB="68101"/>
                </a:tc>
                <a:extLst>
                  <a:ext uri="{0D108BD9-81ED-4DB2-BD59-A6C34878D82A}">
                    <a16:rowId xmlns:a16="http://schemas.microsoft.com/office/drawing/2014/main" val="801592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52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9F6A-F736-D7AC-719E-8EF02B527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0468"/>
            <a:ext cx="10353762" cy="970450"/>
          </a:xfrm>
        </p:spPr>
        <p:txBody>
          <a:bodyPr/>
          <a:lstStyle/>
          <a:p>
            <a:r>
              <a:rPr lang="en-NL" dirty="0"/>
              <a:t>Level design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5C07C9-D080-7981-3117-87F1FA605D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9" y="1150918"/>
            <a:ext cx="2505680" cy="510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34B63CB-8A5D-6C90-3156-D2D8B6A23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174" y="3509728"/>
            <a:ext cx="6285237" cy="287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F47EC0A-2829-A85E-B2B3-5BDBAEABC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075" y="1150918"/>
            <a:ext cx="4604747" cy="213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0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27C1-3DD8-CC85-58E0-7C5BCC5F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NL" sz="2800"/>
              <a:t>Inspiration: Combat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841DA3A1-6CD8-09A7-43CE-0E9AE803A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1865279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NL" sz="1400" dirty="0"/>
              <a:t>In Hades you always have access to 4 skills</a:t>
            </a:r>
          </a:p>
          <a:p>
            <a:pPr marL="379800" indent="-342900">
              <a:buAutoNum type="arabicPeriod"/>
            </a:pPr>
            <a:r>
              <a:rPr lang="nl-NL" sz="1400" dirty="0"/>
              <a:t>B</a:t>
            </a:r>
            <a:r>
              <a:rPr lang="en-NL" sz="1400" dirty="0" err="1"/>
              <a:t>asic</a:t>
            </a:r>
            <a:r>
              <a:rPr lang="en-NL" sz="1400" dirty="0"/>
              <a:t> attack</a:t>
            </a:r>
          </a:p>
          <a:p>
            <a:pPr marL="379800" indent="-342900">
              <a:buFont typeface="Wingdings 2" charset="2"/>
              <a:buAutoNum type="arabicPeriod"/>
            </a:pPr>
            <a:r>
              <a:rPr lang="en-NL" sz="1400" dirty="0"/>
              <a:t>Special attack</a:t>
            </a:r>
          </a:p>
          <a:p>
            <a:pPr marL="379800" indent="-342900">
              <a:buFont typeface="Wingdings 2" charset="2"/>
              <a:buAutoNum type="arabicPeriod"/>
            </a:pPr>
            <a:r>
              <a:rPr lang="en-NL" sz="1400" dirty="0"/>
              <a:t>Cast (ranged attack)</a:t>
            </a:r>
          </a:p>
          <a:p>
            <a:pPr marL="379800" indent="-342900">
              <a:buAutoNum type="arabicPeriod"/>
            </a:pPr>
            <a:r>
              <a:rPr lang="en-NL" sz="1400" dirty="0"/>
              <a:t>Dash</a:t>
            </a:r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923395-471C-AA8B-8118-BCE2186B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0" r="23834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Down with solid fill">
            <a:extLst>
              <a:ext uri="{FF2B5EF4-FFF2-40B4-BE49-F238E27FC236}">
                <a16:creationId xmlns:a16="http://schemas.microsoft.com/office/drawing/2014/main" id="{63702D8A-32C2-E7B5-F1E4-CA82275E7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3355" y="3597728"/>
            <a:ext cx="914400" cy="675692"/>
          </a:xfrm>
          <a:prstGeom prst="rect">
            <a:avLst/>
          </a:prstGeom>
        </p:spPr>
      </p:pic>
      <p:sp>
        <p:nvSpPr>
          <p:cNvPr id="6" name="Content Placeholder 1029">
            <a:extLst>
              <a:ext uri="{FF2B5EF4-FFF2-40B4-BE49-F238E27FC236}">
                <a16:creationId xmlns:a16="http://schemas.microsoft.com/office/drawing/2014/main" id="{C34F94E7-BAA4-C90F-35E0-63EDB65FBCE0}"/>
              </a:ext>
            </a:extLst>
          </p:cNvPr>
          <p:cNvSpPr txBox="1">
            <a:spLocks/>
          </p:cNvSpPr>
          <p:nvPr/>
        </p:nvSpPr>
        <p:spPr>
          <a:xfrm>
            <a:off x="913795" y="4383186"/>
            <a:ext cx="3078749" cy="238150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79800" indent="-342900">
              <a:buFont typeface="Wingdings 2" charset="2"/>
              <a:buAutoNum type="arabicPeriod"/>
            </a:pPr>
            <a:r>
              <a:rPr lang="nl-NL" sz="1400" dirty="0"/>
              <a:t>B</a:t>
            </a:r>
            <a:r>
              <a:rPr lang="en-NL" sz="1400" dirty="0" err="1"/>
              <a:t>asic</a:t>
            </a:r>
            <a:r>
              <a:rPr lang="en-NL" sz="1400" dirty="0"/>
              <a:t> attack (3 hit combo)</a:t>
            </a:r>
          </a:p>
          <a:p>
            <a:pPr marL="379800" indent="-342900">
              <a:buFont typeface="Wingdings 2" charset="2"/>
              <a:buAutoNum type="arabicPeriod"/>
            </a:pPr>
            <a:r>
              <a:rPr lang="en-NL" sz="1400" dirty="0"/>
              <a:t>Spear of Destiny (Ranged attack)</a:t>
            </a:r>
          </a:p>
          <a:p>
            <a:pPr marL="379800" indent="-342900">
              <a:buFont typeface="Wingdings 2" charset="2"/>
              <a:buAutoNum type="arabicPeriod"/>
            </a:pPr>
            <a:r>
              <a:rPr lang="en-NL" sz="1400" dirty="0"/>
              <a:t>Sacred Wave (knockback ability)</a:t>
            </a:r>
          </a:p>
          <a:p>
            <a:pPr marL="379800" indent="-342900">
              <a:buFont typeface="Wingdings 2" charset="2"/>
              <a:buAutoNum type="arabicPeriod"/>
            </a:pPr>
            <a:r>
              <a:rPr lang="en-NL" sz="1400" dirty="0"/>
              <a:t>Judgment (</a:t>
            </a:r>
            <a:r>
              <a:rPr lang="en-NL" sz="1400" dirty="0" err="1"/>
              <a:t>AoE</a:t>
            </a:r>
            <a:r>
              <a:rPr lang="en-NL" sz="1400" dirty="0"/>
              <a:t> attack)</a:t>
            </a:r>
            <a:endParaRPr lang="en-US" sz="1400" dirty="0"/>
          </a:p>
          <a:p>
            <a:pPr marL="379800" indent="-342900">
              <a:buFont typeface="Wingdings 2" charset="2"/>
              <a:buAutoNum type="arabicPeriod"/>
            </a:pPr>
            <a:r>
              <a:rPr lang="en-NL" sz="1400" dirty="0"/>
              <a:t>Dash</a:t>
            </a:r>
          </a:p>
        </p:txBody>
      </p:sp>
    </p:spTree>
    <p:extLst>
      <p:ext uri="{BB962C8B-B14F-4D97-AF65-F5344CB8AC3E}">
        <p14:creationId xmlns:p14="http://schemas.microsoft.com/office/powerpoint/2010/main" val="116827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4C32-756C-67FC-B06C-50B9BDD3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can we make it “feel” like Hades?</a:t>
            </a:r>
          </a:p>
        </p:txBody>
      </p:sp>
      <p:pic>
        <p:nvPicPr>
          <p:cNvPr id="4098" name="Picture 2" descr="CDN media">
            <a:extLst>
              <a:ext uri="{FF2B5EF4-FFF2-40B4-BE49-F238E27FC236}">
                <a16:creationId xmlns:a16="http://schemas.microsoft.com/office/drawing/2014/main" id="{97D9BF6E-1C54-E79C-4D09-04B5DF4242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0" y="2012359"/>
            <a:ext cx="5473016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65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FF477C-132F-44F8-8C56-EBFF95FAF9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36CB81-A037-44A8-88EB-C0C0F17FD4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1AA24C-4CA6-40FF-8947-DA1F6F4745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558</TotalTime>
  <Words>305</Words>
  <Application>Microsoft Office PowerPoint</Application>
  <PresentationFormat>Widescreen</PresentationFormat>
  <Paragraphs>64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Calisto MT</vt:lpstr>
      <vt:lpstr>Wingdings 2</vt:lpstr>
      <vt:lpstr>Slate</vt:lpstr>
      <vt:lpstr>PowerPoint Presentation</vt:lpstr>
      <vt:lpstr>Agenda</vt:lpstr>
      <vt:lpstr>The Team</vt:lpstr>
      <vt:lpstr>Crusadeon</vt:lpstr>
      <vt:lpstr>PowerPoint Presentation</vt:lpstr>
      <vt:lpstr>Design Challenge</vt:lpstr>
      <vt:lpstr>Level design</vt:lpstr>
      <vt:lpstr>Inspiration: Combat</vt:lpstr>
      <vt:lpstr>How can we make it “feel” like Hades?</vt:lpstr>
      <vt:lpstr>Inspiration: Item/Skill progression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Crusadeon</dc:title>
  <dc:creator>Noordzij,Sander S.M.</dc:creator>
  <cp:lastModifiedBy>Noordzij,Sander S.M.</cp:lastModifiedBy>
  <cp:revision>3</cp:revision>
  <dcterms:created xsi:type="dcterms:W3CDTF">2024-03-04T14:07:47Z</dcterms:created>
  <dcterms:modified xsi:type="dcterms:W3CDTF">2024-03-06T15:01:51Z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